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332" r:id="rId2"/>
  </p:sldIdLst>
  <p:sldSz cx="10693400" cy="7561263"/>
  <p:notesSz cx="6718300" cy="9867900"/>
  <p:defaultTextStyle>
    <a:defPPr>
      <a:defRPr lang="ru-RU"/>
    </a:defPPr>
    <a:lvl1pPr marL="0" algn="l" defTabSz="10408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0425" algn="l" defTabSz="10408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0850" algn="l" defTabSz="10408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1275" algn="l" defTabSz="10408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1701" algn="l" defTabSz="10408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2123" algn="l" defTabSz="10408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2551" algn="l" defTabSz="10408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2974" algn="l" defTabSz="10408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63396" algn="l" defTabSz="10408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3DA980"/>
    <a:srgbClr val="0000FF"/>
    <a:srgbClr val="FF5050"/>
    <a:srgbClr val="C31B43"/>
    <a:srgbClr val="9A1652"/>
    <a:srgbClr val="4F81BD"/>
    <a:srgbClr val="FF6969"/>
    <a:srgbClr val="18757A"/>
    <a:srgbClr val="871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1" autoAdjust="0"/>
    <p:restoredTop sz="94628" autoAdjust="0"/>
  </p:normalViewPr>
  <p:slideViewPr>
    <p:cSldViewPr showGuides="1">
      <p:cViewPr>
        <p:scale>
          <a:sx n="60" d="100"/>
          <a:sy n="60" d="100"/>
        </p:scale>
        <p:origin x="-499" y="-389"/>
      </p:cViewPr>
      <p:guideLst>
        <p:guide orient="horz" pos="2381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2"/>
            <a:ext cx="2911263" cy="493395"/>
          </a:xfrm>
          <a:prstGeom prst="rect">
            <a:avLst/>
          </a:prstGeom>
        </p:spPr>
        <p:txBody>
          <a:bodyPr vert="horz" lIns="89793" tIns="44898" rIns="89793" bIns="448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5487" y="12"/>
            <a:ext cx="2911263" cy="493395"/>
          </a:xfrm>
          <a:prstGeom prst="rect">
            <a:avLst/>
          </a:prstGeom>
        </p:spPr>
        <p:txBody>
          <a:bodyPr vert="horz" lIns="89793" tIns="44898" rIns="89793" bIns="44898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25.05.2018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741363"/>
            <a:ext cx="52324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93" tIns="44898" rIns="89793" bIns="44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1830" y="4687269"/>
            <a:ext cx="5374640" cy="4440555"/>
          </a:xfrm>
          <a:prstGeom prst="rect">
            <a:avLst/>
          </a:prstGeom>
        </p:spPr>
        <p:txBody>
          <a:bodyPr vert="horz" lIns="89793" tIns="44898" rIns="89793" bIns="448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72806"/>
            <a:ext cx="2911263" cy="493395"/>
          </a:xfrm>
          <a:prstGeom prst="rect">
            <a:avLst/>
          </a:prstGeom>
        </p:spPr>
        <p:txBody>
          <a:bodyPr vert="horz" lIns="89793" tIns="44898" rIns="89793" bIns="448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5487" y="9372806"/>
            <a:ext cx="2911263" cy="493395"/>
          </a:xfrm>
          <a:prstGeom prst="rect">
            <a:avLst/>
          </a:prstGeom>
        </p:spPr>
        <p:txBody>
          <a:bodyPr vert="horz" lIns="89793" tIns="44898" rIns="89793" bIns="44898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415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085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425" algn="l" defTabSz="104085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0850" algn="l" defTabSz="104085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1275" algn="l" defTabSz="104085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1701" algn="l" defTabSz="104085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2123" algn="l" defTabSz="104085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2551" algn="l" defTabSz="104085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2974" algn="l" defTabSz="104085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63396" algn="l" defTabSz="104085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28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36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0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0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1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1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21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2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2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3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0425" indent="0">
              <a:buNone/>
              <a:defRPr sz="3200"/>
            </a:lvl2pPr>
            <a:lvl3pPr marL="1040850" indent="0">
              <a:buNone/>
              <a:defRPr sz="2700"/>
            </a:lvl3pPr>
            <a:lvl4pPr marL="1561275" indent="0">
              <a:buNone/>
              <a:defRPr sz="2300"/>
            </a:lvl4pPr>
            <a:lvl5pPr marL="2081701" indent="0">
              <a:buNone/>
              <a:defRPr sz="2300"/>
            </a:lvl5pPr>
            <a:lvl6pPr marL="2602123" indent="0">
              <a:buNone/>
              <a:defRPr sz="2300"/>
            </a:lvl6pPr>
            <a:lvl7pPr marL="3122551" indent="0">
              <a:buNone/>
              <a:defRPr sz="2300"/>
            </a:lvl7pPr>
            <a:lvl8pPr marL="3642974" indent="0">
              <a:buNone/>
              <a:defRPr sz="2300"/>
            </a:lvl8pPr>
            <a:lvl9pPr marL="4163396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0425" indent="0">
              <a:buNone/>
              <a:defRPr sz="1400"/>
            </a:lvl2pPr>
            <a:lvl3pPr marL="1040850" indent="0">
              <a:buNone/>
              <a:defRPr sz="1100"/>
            </a:lvl3pPr>
            <a:lvl4pPr marL="1561275" indent="0">
              <a:buNone/>
              <a:defRPr sz="1000"/>
            </a:lvl4pPr>
            <a:lvl5pPr marL="2081701" indent="0">
              <a:buNone/>
              <a:defRPr sz="1000"/>
            </a:lvl5pPr>
            <a:lvl6pPr marL="2602123" indent="0">
              <a:buNone/>
              <a:defRPr sz="1000"/>
            </a:lvl6pPr>
            <a:lvl7pPr marL="3122551" indent="0">
              <a:buNone/>
              <a:defRPr sz="1000"/>
            </a:lvl7pPr>
            <a:lvl8pPr marL="3642974" indent="0">
              <a:buNone/>
              <a:defRPr sz="1000"/>
            </a:lvl8pPr>
            <a:lvl9pPr marL="416339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600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39" y="1771663"/>
            <a:ext cx="8561139" cy="5324475"/>
          </a:xfrm>
        </p:spPr>
        <p:txBody>
          <a:bodyPr/>
          <a:lstStyle>
            <a:lvl1pPr marL="362765" indent="0">
              <a:buFontTx/>
              <a:buNone/>
              <a:defRPr b="1">
                <a:latin typeface="+mj-lt"/>
              </a:defRPr>
            </a:lvl1pPr>
            <a:lvl2pPr marL="359599" indent="3175">
              <a:defRPr>
                <a:latin typeface="+mj-lt"/>
              </a:defRPr>
            </a:lvl2pPr>
            <a:lvl3pPr marL="627321" indent="-259799">
              <a:tabLst/>
              <a:defRPr>
                <a:latin typeface="+mj-lt"/>
              </a:defRPr>
            </a:lvl3pPr>
            <a:lvl4pPr marL="0" indent="359599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5"/>
            <a:ext cx="1080120" cy="415498"/>
          </a:xfrm>
          <a:prstGeom prst="rect">
            <a:avLst/>
          </a:prstGeom>
          <a:noFill/>
        </p:spPr>
        <p:txBody>
          <a:bodyPr wrap="square" lIns="91248" tIns="45625" rIns="91248" bIns="45625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65"/>
            <a:ext cx="8580438" cy="1219199"/>
          </a:xfrm>
        </p:spPr>
        <p:txBody>
          <a:bodyPr/>
          <a:lstStyle>
            <a:lvl1pPr marL="0" marR="0" indent="0" defTabSz="10408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08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39" y="1771663"/>
            <a:ext cx="8561139" cy="5324475"/>
          </a:xfrm>
        </p:spPr>
        <p:txBody>
          <a:bodyPr/>
          <a:lstStyle>
            <a:lvl1pPr marL="362765" indent="0">
              <a:buFontTx/>
              <a:buNone/>
              <a:defRPr b="1">
                <a:latin typeface="+mj-lt"/>
              </a:defRPr>
            </a:lvl1pPr>
            <a:lvl2pPr marL="362765" indent="0">
              <a:defRPr>
                <a:latin typeface="+mj-lt"/>
              </a:defRPr>
            </a:lvl2pPr>
            <a:lvl3pPr marL="627321" indent="-259799">
              <a:defRPr>
                <a:latin typeface="+mj-lt"/>
              </a:defRPr>
            </a:lvl3pPr>
            <a:lvl4pPr marL="0" indent="359599">
              <a:defRPr>
                <a:latin typeface="+mj-lt"/>
              </a:defRPr>
            </a:lvl4pPr>
            <a:lvl5pPr marL="143206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65"/>
            <a:ext cx="8581268" cy="1219199"/>
          </a:xfrm>
        </p:spPr>
        <p:txBody>
          <a:bodyPr/>
          <a:lstStyle>
            <a:lvl1pPr marL="0" marR="0" indent="0" defTabSz="10408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08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39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9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042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08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12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170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21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25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29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33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600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72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8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0425" indent="0">
              <a:buNone/>
              <a:defRPr sz="2300" b="1"/>
            </a:lvl2pPr>
            <a:lvl3pPr marL="1040850" indent="0">
              <a:buNone/>
              <a:defRPr sz="2100" b="1"/>
            </a:lvl3pPr>
            <a:lvl4pPr marL="1561275" indent="0">
              <a:buNone/>
              <a:defRPr sz="1800" b="1"/>
            </a:lvl4pPr>
            <a:lvl5pPr marL="2081701" indent="0">
              <a:buNone/>
              <a:defRPr sz="1800" b="1"/>
            </a:lvl5pPr>
            <a:lvl6pPr marL="2602123" indent="0">
              <a:buNone/>
              <a:defRPr sz="1800" b="1"/>
            </a:lvl6pPr>
            <a:lvl7pPr marL="3122551" indent="0">
              <a:buNone/>
              <a:defRPr sz="1800" b="1"/>
            </a:lvl7pPr>
            <a:lvl8pPr marL="3642974" indent="0">
              <a:buNone/>
              <a:defRPr sz="1800" b="1"/>
            </a:lvl8pPr>
            <a:lvl9pPr marL="4163396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38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4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0425" indent="0">
              <a:buNone/>
              <a:defRPr sz="2300" b="1"/>
            </a:lvl2pPr>
            <a:lvl3pPr marL="1040850" indent="0">
              <a:buNone/>
              <a:defRPr sz="2100" b="1"/>
            </a:lvl3pPr>
            <a:lvl4pPr marL="1561275" indent="0">
              <a:buNone/>
              <a:defRPr sz="1800" b="1"/>
            </a:lvl4pPr>
            <a:lvl5pPr marL="2081701" indent="0">
              <a:buNone/>
              <a:defRPr sz="1800" b="1"/>
            </a:lvl5pPr>
            <a:lvl6pPr marL="2602123" indent="0">
              <a:buNone/>
              <a:defRPr sz="1800" b="1"/>
            </a:lvl6pPr>
            <a:lvl7pPr marL="3122551" indent="0">
              <a:buNone/>
              <a:defRPr sz="1800" b="1"/>
            </a:lvl7pPr>
            <a:lvl8pPr marL="3642974" indent="0">
              <a:buNone/>
              <a:defRPr sz="1800" b="1"/>
            </a:lvl8pPr>
            <a:lvl9pPr marL="4163396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4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600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087" tIns="52043" rIns="104087" bIns="5204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8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8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0425" indent="0">
              <a:buNone/>
              <a:defRPr sz="1400"/>
            </a:lvl2pPr>
            <a:lvl3pPr marL="1040850" indent="0">
              <a:buNone/>
              <a:defRPr sz="1100"/>
            </a:lvl3pPr>
            <a:lvl4pPr marL="1561275" indent="0">
              <a:buNone/>
              <a:defRPr sz="1000"/>
            </a:lvl4pPr>
            <a:lvl5pPr marL="2081701" indent="0">
              <a:buNone/>
              <a:defRPr sz="1000"/>
            </a:lvl5pPr>
            <a:lvl6pPr marL="2602123" indent="0">
              <a:buNone/>
              <a:defRPr sz="1000"/>
            </a:lvl6pPr>
            <a:lvl7pPr marL="3122551" indent="0">
              <a:buNone/>
              <a:defRPr sz="1000"/>
            </a:lvl7pPr>
            <a:lvl8pPr marL="3642974" indent="0">
              <a:buNone/>
              <a:defRPr sz="1000"/>
            </a:lvl8pPr>
            <a:lvl9pPr marL="416339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25" y="540277"/>
            <a:ext cx="8588251" cy="1224136"/>
          </a:xfrm>
          <a:prstGeom prst="rect">
            <a:avLst/>
          </a:prstGeom>
        </p:spPr>
        <p:txBody>
          <a:bodyPr vert="horz" lIns="104087" tIns="52043" rIns="104087" bIns="5204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25" y="1764295"/>
            <a:ext cx="8588251" cy="5331830"/>
          </a:xfrm>
          <a:prstGeom prst="rect">
            <a:avLst/>
          </a:prstGeom>
        </p:spPr>
        <p:txBody>
          <a:bodyPr vert="horz" lIns="104087" tIns="52043" rIns="104087" bIns="5204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85"/>
            <a:ext cx="2495127" cy="402567"/>
          </a:xfrm>
          <a:prstGeom prst="rect">
            <a:avLst/>
          </a:prstGeom>
        </p:spPr>
        <p:txBody>
          <a:bodyPr vert="horz" lIns="104087" tIns="52043" rIns="104087" bIns="520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85"/>
            <a:ext cx="3386243" cy="402567"/>
          </a:xfrm>
          <a:prstGeom prst="rect">
            <a:avLst/>
          </a:prstGeom>
        </p:spPr>
        <p:txBody>
          <a:bodyPr vert="horz" lIns="104087" tIns="52043" rIns="104087" bIns="520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4" y="6660951"/>
            <a:ext cx="724718" cy="696626"/>
          </a:xfrm>
          <a:prstGeom prst="rect">
            <a:avLst/>
          </a:prstGeom>
        </p:spPr>
        <p:txBody>
          <a:bodyPr vert="horz" lIns="104087" tIns="52043" rIns="104087" bIns="5204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0850" rtl="0" eaLnBrk="1" latinLnBrk="0" hangingPunct="1">
        <a:lnSpc>
          <a:spcPts val="5194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2765" indent="0" algn="l" defTabSz="1040850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2765" indent="0" algn="l" defTabSz="1040850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1282" indent="-259799" algn="l" defTabSz="1040850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59599" algn="just" defTabSz="1040850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2066" indent="0" algn="l" defTabSz="1040850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2336" indent="-260212" algn="l" defTabSz="104085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2761" indent="-260212" algn="l" defTabSz="104085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3188" indent="-260212" algn="l" defTabSz="104085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3612" indent="-260212" algn="l" defTabSz="104085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08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0425" algn="l" defTabSz="10408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0850" algn="l" defTabSz="10408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1275" algn="l" defTabSz="10408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1701" algn="l" defTabSz="10408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2123" algn="l" defTabSz="10408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2551" algn="l" defTabSz="10408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2974" algn="l" defTabSz="10408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3396" algn="l" defTabSz="10408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microsoft.com/office/2007/relationships/hdphoto" Target="../media/hdphoto1.wdp"/><Relationship Id="rId3" Type="http://schemas.openxmlformats.org/officeDocument/2006/relationships/image" Target="../media/image4.gif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gif"/><Relationship Id="rId10" Type="http://schemas.openxmlformats.org/officeDocument/2006/relationships/image" Target="../media/image11.png"/><Relationship Id="rId4" Type="http://schemas.openxmlformats.org/officeDocument/2006/relationships/image" Target="../media/image5.gif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Кольцо 12"/>
          <p:cNvSpPr/>
          <p:nvPr/>
        </p:nvSpPr>
        <p:spPr>
          <a:xfrm>
            <a:off x="1098228" y="1453754"/>
            <a:ext cx="7776864" cy="5567237"/>
          </a:xfrm>
          <a:prstGeom prst="donut">
            <a:avLst>
              <a:gd name="adj" fmla="val 8168"/>
            </a:avLst>
          </a:prstGeom>
          <a:solidFill>
            <a:schemeClr val="accent1">
              <a:lumMod val="60000"/>
              <a:lumOff val="40000"/>
              <a:alpha val="37000"/>
            </a:schemeClr>
          </a:solidFill>
          <a:ln w="19050">
            <a:noFill/>
            <a:prstDash val="sys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48" tIns="45625" rIns="91248" bIns="45625" spcCol="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4192" y="192761"/>
            <a:ext cx="8424936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ОСНОВНЫЕ ПОКАЗАТЕЛИ ДЕЯТЕЛЬНОСТИ ФНС РОССИИ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918294" y="1123381"/>
            <a:ext cx="3240360" cy="728917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>
            <a:defPPr>
              <a:defRPr lang="ru-RU"/>
            </a:defPPr>
            <a:lvl1pPr marR="0" indent="0" algn="ctr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0" b="1" i="0" u="none" strike="noStrike" cap="none" spc="0" normalizeH="0" baseline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300" dirty="0"/>
              <a:t>КОЛИЧЕСТВО ВЫЕЗДНЫХ </a:t>
            </a:r>
            <a:endParaRPr lang="ru-RU" sz="1300" dirty="0" smtClean="0"/>
          </a:p>
          <a:p>
            <a:r>
              <a:rPr lang="ru-RU" sz="1300" dirty="0" smtClean="0"/>
              <a:t>НАЛОГОВЫХ </a:t>
            </a:r>
            <a:r>
              <a:rPr lang="ru-RU" sz="1300" dirty="0"/>
              <a:t>ПРОВЕРОК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738152" y="822607"/>
            <a:ext cx="3056820" cy="728917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>
            <a:defPPr>
              <a:defRPr lang="ru-RU"/>
            </a:defPPr>
            <a:lvl1pPr marR="0" indent="0" algn="ctr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0" b="1" i="0" u="none" strike="noStrike" cap="none" spc="0" normalizeH="0" baseline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300" dirty="0"/>
              <a:t>ДОНАЧИСЛЕНО НА ОДНУ </a:t>
            </a:r>
            <a:endParaRPr lang="ru-RU" sz="1300" dirty="0" smtClean="0"/>
          </a:p>
          <a:p>
            <a:r>
              <a:rPr lang="ru-RU" sz="1300" dirty="0" smtClean="0"/>
              <a:t>ВЫЕЗДНУЮ ПРОВЕРКУ</a:t>
            </a:r>
            <a:endParaRPr lang="ru-RU" sz="1300" dirty="0"/>
          </a:p>
        </p:txBody>
      </p:sp>
      <p:pic>
        <p:nvPicPr>
          <p:cNvPr id="1027" name="Picture 3" descr="\\10.200.101.36\папка отдела ммп\Коллегии\картинки\Аниме\пр копия.gif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241" y="1404367"/>
            <a:ext cx="870001" cy="87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Box 64"/>
          <p:cNvSpPr txBox="1"/>
          <p:nvPr/>
        </p:nvSpPr>
        <p:spPr>
          <a:xfrm>
            <a:off x="6367872" y="1862222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17,1 </a:t>
            </a:r>
            <a:r>
              <a:rPr lang="ru-RU" sz="1050" dirty="0" smtClean="0"/>
              <a:t>МЛН. РУБ.</a:t>
            </a:r>
            <a:endParaRPr lang="ru-RU" sz="1050" dirty="0"/>
          </a:p>
        </p:txBody>
      </p:sp>
      <p:pic>
        <p:nvPicPr>
          <p:cNvPr id="6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8727">
            <a:off x="7458119" y="1927866"/>
            <a:ext cx="1712626" cy="948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" name="TextBox 66"/>
          <p:cNvSpPr txBox="1"/>
          <p:nvPr/>
        </p:nvSpPr>
        <p:spPr>
          <a:xfrm>
            <a:off x="8347996" y="1718390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7,0 </a:t>
            </a:r>
            <a:r>
              <a:rPr lang="ru-RU" sz="10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ТЫС. ЕД.</a:t>
            </a:r>
            <a:endParaRPr lang="ru-RU" sz="10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9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911" y="3570437"/>
            <a:ext cx="1157580" cy="12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4" name="TextBox 73"/>
          <p:cNvSpPr txBox="1"/>
          <p:nvPr/>
        </p:nvSpPr>
        <p:spPr>
          <a:xfrm>
            <a:off x="6315948" y="1540890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14,9 </a:t>
            </a:r>
            <a:r>
              <a:rPr lang="ru-RU" sz="10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МЛН. РУБ.</a:t>
            </a:r>
            <a:endParaRPr lang="ru-RU" sz="10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35302" y="3048755"/>
            <a:ext cx="4153193" cy="93610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КОЛИЧЕСТВО РЕШЕНИЙ СУДОВ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ПО СПОРАМ ,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ПРОШЕДШИМ</a:t>
            </a:r>
            <a:r>
              <a:rPr kumimoji="0" lang="ru-RU" sz="13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Д</a:t>
            </a:r>
            <a:r>
              <a:rPr kumimoji="0" lang="ru-RU" sz="13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ОСУДЕБНОЕ УРЕГУЛИРОВАНИЕ</a:t>
            </a:r>
            <a:endParaRPr kumimoji="0" lang="ru-RU" sz="13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EA"/>
              </a:clrFrom>
              <a:clrTo>
                <a:srgbClr val="FFFFEA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520" y="3918153"/>
            <a:ext cx="846749" cy="760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8119390" y="4082014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2,2 </a:t>
            </a:r>
            <a:r>
              <a:rPr lang="ru-RU" sz="1050" dirty="0" smtClean="0"/>
              <a:t>ТЫС</a:t>
            </a:r>
            <a:r>
              <a:rPr lang="ru-RU" sz="1050" dirty="0"/>
              <a:t>. ДЕЛ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972635" y="3740897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2,4 </a:t>
            </a:r>
            <a:r>
              <a:rPr lang="ru-RU" sz="10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ТЫС. ДЕЛ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765859" y="5825831"/>
            <a:ext cx="3741081" cy="457200"/>
          </a:xfrm>
          <a:prstGeom prst="rect">
            <a:avLst/>
          </a:prstGeom>
          <a:noFill/>
        </p:spPr>
        <p:txBody>
          <a:bodyPr vert="horz" wrap="none" lIns="104087" tIns="52043" rIns="104087" bIns="52043" rtlCol="0" anchor="ctr">
            <a:noAutofit/>
          </a:bodyPr>
          <a:lstStyle>
            <a:defPPr>
              <a:defRPr lang="ru-RU"/>
            </a:defPPr>
            <a:lvl1pPr defTabSz="1040850">
              <a:spcBef>
                <a:spcPct val="0"/>
              </a:spcBef>
              <a:defRPr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</a:rPr>
              <a:t>ОТНОШЕНИЕ ЗАДОЛЖЕННОСТИ К </a:t>
            </a:r>
          </a:p>
          <a:p>
            <a:pPr algn="ctr"/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</a:rPr>
              <a:t>ПОСТУПЛЕНИЯМ</a:t>
            </a:r>
            <a:endParaRPr lang="ru-RU" sz="13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0391">
            <a:off x="4718426" y="6452646"/>
            <a:ext cx="869967" cy="810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5765529" y="6807833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9,0%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18301" y="4678590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smtClean="0"/>
              <a:t>84,1%</a:t>
            </a:r>
            <a:endParaRPr lang="ru-RU" sz="1800" dirty="0"/>
          </a:p>
        </p:txBody>
      </p:sp>
      <p:sp>
        <p:nvSpPr>
          <p:cNvPr id="45" name="TextBox 44"/>
          <p:cNvSpPr txBox="1"/>
          <p:nvPr/>
        </p:nvSpPr>
        <p:spPr>
          <a:xfrm>
            <a:off x="105763" y="3707285"/>
            <a:ext cx="3439209" cy="848041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ДОЛЯ НАЛОГОПЛАТЕЛЬЩИКОВ,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УДОВЛЕТВОРИТЕЛЬНО ОЦЕНИВАЮЩИХ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КАЧЕСТВО РАБОТЫ НАЛОГОВЫХ ОРГАНОВ </a:t>
            </a:r>
          </a:p>
        </p:txBody>
      </p:sp>
      <p:pic>
        <p:nvPicPr>
          <p:cNvPr id="46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224" y="4455934"/>
            <a:ext cx="640297" cy="84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1684386" y="4381099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83,9%</a:t>
            </a:r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862211" y="3033426"/>
            <a:ext cx="525474" cy="42607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800" b="1" noProof="0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7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6%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-4075" y="1619703"/>
            <a:ext cx="3539423" cy="1049829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ДОЛЯ НАЛОГОПЛАТЕЛЬЩИКОВ,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УДОВЛЕТВОРИТЕЛЬНО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ОЦЕНИВАЮЩИХ РАБОТУ ФНС РОССИИ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ПО ПРОТИВОДЕЙСТВИЮ КОРРУПЦИИ</a:t>
            </a:r>
            <a:endParaRPr kumimoji="0" lang="ru-RU" sz="13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559" y="2851594"/>
            <a:ext cx="441701" cy="441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Прямоугольник 51"/>
          <p:cNvSpPr/>
          <p:nvPr/>
        </p:nvSpPr>
        <p:spPr>
          <a:xfrm>
            <a:off x="882204" y="2628503"/>
            <a:ext cx="61471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</a:t>
            </a:r>
            <a:endParaRPr lang="ru-RU" sz="48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775348" y="2703904"/>
            <a:ext cx="525474" cy="42607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83%</a:t>
            </a:r>
          </a:p>
        </p:txBody>
      </p:sp>
      <p:sp>
        <p:nvSpPr>
          <p:cNvPr id="55" name="Кольцо 54"/>
          <p:cNvSpPr/>
          <p:nvPr/>
        </p:nvSpPr>
        <p:spPr>
          <a:xfrm>
            <a:off x="3965117" y="3071597"/>
            <a:ext cx="2215828" cy="2138560"/>
          </a:xfrm>
          <a:prstGeom prst="donut">
            <a:avLst>
              <a:gd name="adj" fmla="val 16344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noFill/>
            <a:prstDash val="sys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48" tIns="45625" rIns="91248" bIns="45625" spcCol="0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4966612" y="3060551"/>
            <a:ext cx="360040" cy="36004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1" name="Овал 60"/>
          <p:cNvSpPr/>
          <p:nvPr/>
        </p:nvSpPr>
        <p:spPr>
          <a:xfrm>
            <a:off x="5526720" y="3295752"/>
            <a:ext cx="360040" cy="36004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63" name="Овал 62"/>
          <p:cNvSpPr/>
          <p:nvPr/>
        </p:nvSpPr>
        <p:spPr>
          <a:xfrm>
            <a:off x="5642597" y="4489408"/>
            <a:ext cx="360040" cy="36004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64" name="Овал 63"/>
          <p:cNvSpPr/>
          <p:nvPr/>
        </p:nvSpPr>
        <p:spPr>
          <a:xfrm>
            <a:off x="5822617" y="3903017"/>
            <a:ext cx="360040" cy="36004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80" name="Овал 79"/>
          <p:cNvSpPr/>
          <p:nvPr/>
        </p:nvSpPr>
        <p:spPr>
          <a:xfrm>
            <a:off x="4017104" y="4236524"/>
            <a:ext cx="360040" cy="36004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81" name="Овал 80"/>
          <p:cNvSpPr/>
          <p:nvPr/>
        </p:nvSpPr>
        <p:spPr>
          <a:xfrm>
            <a:off x="4072671" y="3547208"/>
            <a:ext cx="360040" cy="36004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2014611" y="3312058"/>
            <a:ext cx="525474" cy="426074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92%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39672" y="2271188"/>
            <a:ext cx="576064" cy="398013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19,8 </a:t>
            </a: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</a:rPr>
              <a:t>МЛН. РУБ.</a:t>
            </a:r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598636" y="2015290"/>
            <a:ext cx="576064" cy="398013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5,6 </a:t>
            </a:r>
            <a:r>
              <a:rPr lang="ru-RU" sz="1200" dirty="0"/>
              <a:t>ТЫС. </a:t>
            </a:r>
            <a:r>
              <a:rPr lang="ru-RU" sz="1200" dirty="0" smtClean="0"/>
              <a:t>ЕД.</a:t>
            </a:r>
            <a:endParaRPr lang="ru-RU" sz="1800" dirty="0"/>
          </a:p>
        </p:txBody>
      </p:sp>
      <p:sp>
        <p:nvSpPr>
          <p:cNvPr id="47" name="TextBox 46"/>
          <p:cNvSpPr txBox="1"/>
          <p:nvPr/>
        </p:nvSpPr>
        <p:spPr>
          <a:xfrm>
            <a:off x="8207242" y="4473496"/>
            <a:ext cx="576064" cy="398013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2,1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</a:rPr>
              <a:t>ТЫС. ДЕЛ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606593" y="6510123"/>
            <a:ext cx="576064" cy="398013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12,2%</a:t>
            </a:r>
            <a:endParaRPr lang="ru-RU" sz="1800" dirty="0"/>
          </a:p>
        </p:txBody>
      </p:sp>
      <p:sp>
        <p:nvSpPr>
          <p:cNvPr id="37" name="TextBox 36"/>
          <p:cNvSpPr txBox="1"/>
          <p:nvPr/>
        </p:nvSpPr>
        <p:spPr>
          <a:xfrm>
            <a:off x="5428027" y="6254276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9,0%</a:t>
            </a:r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58147" y="5220791"/>
            <a:ext cx="3741081" cy="457200"/>
          </a:xfrm>
          <a:prstGeom prst="rect">
            <a:avLst/>
          </a:prstGeom>
        </p:spPr>
        <p:txBody>
          <a:bodyPr vert="horz" wrap="none" lIns="104087" tIns="52043" rIns="104087" bIns="52043" rtlCol="0" anchor="ctr">
            <a:noAutofit/>
          </a:bodyPr>
          <a:lstStyle>
            <a:defPPr>
              <a:defRPr lang="ru-RU"/>
            </a:defPPr>
            <a:lvl1pPr defTabSz="1040850">
              <a:spcBef>
                <a:spcPct val="0"/>
              </a:spcBef>
              <a:defRPr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</a:rPr>
              <a:t>ЭФФЕКТИВНОСТЬ ПРОЦЕДУРЫ </a:t>
            </a:r>
          </a:p>
          <a:p>
            <a:pPr algn="ctr"/>
            <a:r>
              <a:rPr lang="ru-RU" sz="1300" dirty="0" smtClean="0">
                <a:solidFill>
                  <a:schemeClr val="tx2">
                    <a:lumMod val="75000"/>
                  </a:schemeClr>
                </a:solidFill>
              </a:rPr>
              <a:t>БАНКРОТСТВА</a:t>
            </a:r>
            <a:endParaRPr lang="ru-RU" sz="13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803084" y="6262938"/>
            <a:ext cx="576064" cy="398013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88,9%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589515" y="6000456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67,6%</a:t>
            </a:r>
            <a:endParaRPr lang="ru-RU" sz="1800" dirty="0"/>
          </a:p>
        </p:txBody>
      </p:sp>
      <p:sp>
        <p:nvSpPr>
          <p:cNvPr id="72" name="Овал 71"/>
          <p:cNvSpPr/>
          <p:nvPr/>
        </p:nvSpPr>
        <p:spPr>
          <a:xfrm>
            <a:off x="5077368" y="4846785"/>
            <a:ext cx="360040" cy="36004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450156" y="5314318"/>
            <a:ext cx="3439209" cy="848041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rmAutofit/>
          </a:bodyPr>
          <a:lstStyle/>
          <a:p>
            <a:pPr algn="ctr" defTabSz="1043056">
              <a:spcBef>
                <a:spcPct val="0"/>
              </a:spcBef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КОЛИЧЕСТВО ПАКЕТОВ ЭЛЕКТРОННЫХ ДОКУМЕНТОВ, </a:t>
            </a:r>
          </a:p>
          <a:p>
            <a:pPr algn="ctr" defTabSz="1043056">
              <a:spcBef>
                <a:spcPct val="0"/>
              </a:spcBef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НАПРАВЛЕННЫХ НА ГОСУДАРСТВЕННУЮ </a:t>
            </a:r>
          </a:p>
          <a:p>
            <a:pPr algn="ctr" defTabSz="1043056">
              <a:spcBef>
                <a:spcPct val="0"/>
              </a:spcBef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РЕГИСТРАЦИЮ ЧЕРЕЗ ИНТЕРНЕТ</a:t>
            </a:r>
            <a:endParaRPr kumimoji="0" lang="ru-RU" sz="13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grpSp>
        <p:nvGrpSpPr>
          <p:cNvPr id="76" name="Группа 3"/>
          <p:cNvGrpSpPr>
            <a:grpSpLocks/>
          </p:cNvGrpSpPr>
          <p:nvPr/>
        </p:nvGrpSpPr>
        <p:grpSpPr bwMode="auto">
          <a:xfrm>
            <a:off x="1697427" y="6238778"/>
            <a:ext cx="643993" cy="619132"/>
            <a:chOff x="937692" y="2537617"/>
            <a:chExt cx="525831" cy="621260"/>
          </a:xfrm>
        </p:grpSpPr>
        <p:pic>
          <p:nvPicPr>
            <p:cNvPr id="77" name="Рисунок 5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8466" y="2537617"/>
              <a:ext cx="405057" cy="487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" name="Рисунок 6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1316" y="2593479"/>
              <a:ext cx="405057" cy="487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Рисунок 6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692" y="2670967"/>
              <a:ext cx="405057" cy="487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2" name="TextBox 81"/>
          <p:cNvSpPr txBox="1"/>
          <p:nvPr/>
        </p:nvSpPr>
        <p:spPr>
          <a:xfrm>
            <a:off x="2565587" y="6216935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139,0 </a:t>
            </a:r>
            <a:r>
              <a:rPr lang="ru-RU" sz="1050" dirty="0" smtClean="0"/>
              <a:t>ТЫС. ЕД.</a:t>
            </a:r>
            <a:endParaRPr lang="ru-RU" sz="1050" dirty="0"/>
          </a:p>
        </p:txBody>
      </p:sp>
      <p:sp>
        <p:nvSpPr>
          <p:cNvPr id="83" name="TextBox 82"/>
          <p:cNvSpPr txBox="1"/>
          <p:nvPr/>
        </p:nvSpPr>
        <p:spPr>
          <a:xfrm>
            <a:off x="2431672" y="5962476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71,0 </a:t>
            </a:r>
            <a:r>
              <a:rPr lang="ru-RU" sz="10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ТЫС. ЕД.</a:t>
            </a:r>
            <a:endParaRPr lang="ru-RU" sz="10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719704" y="6539642"/>
            <a:ext cx="576064" cy="398013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186,0 </a:t>
            </a: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</a:rPr>
              <a:t>ТЫС. ЕД.</a:t>
            </a:r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5" name="Овал 84"/>
          <p:cNvSpPr/>
          <p:nvPr/>
        </p:nvSpPr>
        <p:spPr>
          <a:xfrm>
            <a:off x="4390912" y="4734165"/>
            <a:ext cx="360040" cy="36004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6</a:t>
            </a:r>
          </a:p>
        </p:txBody>
      </p:sp>
      <p:pic>
        <p:nvPicPr>
          <p:cNvPr id="59" name="Picture 3" descr="C:\Users\0000-05-767\Desktop\politics-600x450.jpg"/>
          <p:cNvPicPr>
            <a:picLocks noChangeAspect="1" noChangeArrowheads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666" y="5738339"/>
            <a:ext cx="899667" cy="67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TextBox 59"/>
          <p:cNvSpPr txBox="1"/>
          <p:nvPr/>
        </p:nvSpPr>
        <p:spPr>
          <a:xfrm>
            <a:off x="8998380" y="2381707"/>
            <a:ext cx="576064" cy="398013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4,1 </a:t>
            </a: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</a:rPr>
              <a:t>ТЫС.ЕД.</a:t>
            </a:r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456478" y="5718259"/>
            <a:ext cx="576064" cy="3747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51,3%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922348" y="5077390"/>
            <a:ext cx="576064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*</a:t>
            </a:r>
            <a:endParaRPr lang="ru-RU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50156" y="6460832"/>
            <a:ext cx="1112301" cy="62416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2016 год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2017 год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2018 год</a:t>
            </a:r>
            <a:endParaRPr lang="ru-RU" sz="18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89" name="TextBox 88"/>
          <p:cNvSpPr txBox="1"/>
          <p:nvPr/>
        </p:nvSpPr>
        <p:spPr>
          <a:xfrm>
            <a:off x="1502955" y="7006839"/>
            <a:ext cx="2825936" cy="39801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</a:rPr>
              <a:t>* Фактическое значение показателя за 2018 год</a:t>
            </a: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chemeClr val="accent6">
                    <a:lumMod val="75000"/>
                  </a:schemeClr>
                </a:solidFill>
              </a:rPr>
              <a:t>б</a:t>
            </a: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</a:rPr>
              <a:t>удет получено по итогам соц. исследования 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</a:rPr>
              <a:t>не ранее </a:t>
            </a:r>
            <a:r>
              <a:rPr lang="ru-RU" sz="1200" smtClean="0">
                <a:solidFill>
                  <a:schemeClr val="accent6">
                    <a:lumMod val="75000"/>
                  </a:schemeClr>
                </a:solidFill>
              </a:rPr>
              <a:t>апреля 2019 </a:t>
            </a: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</a:rPr>
              <a:t>года</a:t>
            </a:r>
            <a:endParaRPr lang="ru-RU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252854" y="1053068"/>
            <a:ext cx="2691801" cy="728917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algn="ctr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0" b="1" i="0" u="none" strike="noStrike" cap="none" spc="0" normalizeH="0" baseline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300" dirty="0" smtClean="0"/>
              <a:t>РЕЗУЛЬТАТИВНОСТЬ ПРОВЕРОК </a:t>
            </a:r>
          </a:p>
          <a:p>
            <a:r>
              <a:rPr lang="ru-RU" sz="1300" dirty="0" smtClean="0"/>
              <a:t>СОБЛЮДЕНИЯ</a:t>
            </a:r>
          </a:p>
          <a:p>
            <a:r>
              <a:rPr lang="ru-RU" sz="1300" dirty="0" smtClean="0"/>
              <a:t>ВАЛЮТНОГО </a:t>
            </a:r>
          </a:p>
          <a:p>
            <a:r>
              <a:rPr lang="ru-RU" sz="1300" dirty="0" smtClean="0"/>
              <a:t>ЗАКОНОДАТЕЛЬСТВА</a:t>
            </a:r>
          </a:p>
          <a:p>
            <a:endParaRPr lang="ru-RU" sz="1300" dirty="0"/>
          </a:p>
        </p:txBody>
      </p:sp>
      <p:sp>
        <p:nvSpPr>
          <p:cNvPr id="90" name="TextBox 89"/>
          <p:cNvSpPr txBox="1"/>
          <p:nvPr/>
        </p:nvSpPr>
        <p:spPr>
          <a:xfrm>
            <a:off x="3496607" y="1890863"/>
            <a:ext cx="576064" cy="398013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1800" dirty="0" smtClean="0"/>
              <a:t>95 %</a:t>
            </a:r>
            <a:endParaRPr lang="ru-RU" sz="1800" dirty="0"/>
          </a:p>
        </p:txBody>
      </p:sp>
      <p:sp>
        <p:nvSpPr>
          <p:cNvPr id="91" name="Овал 90"/>
          <p:cNvSpPr/>
          <p:nvPr/>
        </p:nvSpPr>
        <p:spPr>
          <a:xfrm>
            <a:off x="4438179" y="3145547"/>
            <a:ext cx="360040" cy="36004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0" b="99213" l="0" r="100000">
                        <a14:foregroundMark x1="42529" y1="77953" x2="42529" y2="77953"/>
                        <a14:foregroundMark x1="38506" y1="79528" x2="38506" y2="79528"/>
                        <a14:foregroundMark x1="41954" y1="85039" x2="41954" y2="85039"/>
                        <a14:foregroundMark x1="42529" y1="88976" x2="42529" y2="88976"/>
                        <a14:foregroundMark x1="47701" y1="86614" x2="47701" y2="86614"/>
                        <a14:foregroundMark x1="87931" y1="55906" x2="87931" y2="55906"/>
                        <a14:foregroundMark x1="12069" y1="64567" x2="12069" y2="64567"/>
                        <a14:foregroundMark x1="24138" y1="61417" x2="24138" y2="61417"/>
                        <a14:foregroundMark x1="9195" y1="47244" x2="9195" y2="47244"/>
                        <a14:foregroundMark x1="11494" y1="47244" x2="11494" y2="47244"/>
                        <a14:foregroundMark x1="14368" y1="45669" x2="14368" y2="45669"/>
                        <a14:foregroundMark x1="92529" y1="79528" x2="92529" y2="79528"/>
                        <a14:foregroundMark x1="79310" y1="43307" x2="79310" y2="43307"/>
                        <a14:foregroundMark x1="75862" y1="40157" x2="75862" y2="40157"/>
                      </a14:backgroundRemoval>
                    </a14:imgEffect>
                    <a14:imgEffect>
                      <a14:saturation sat="66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882" y="1347682"/>
            <a:ext cx="969598" cy="711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" name="TextBox 94"/>
          <p:cNvSpPr txBox="1"/>
          <p:nvPr/>
        </p:nvSpPr>
        <p:spPr>
          <a:xfrm>
            <a:off x="3648936" y="2230490"/>
            <a:ext cx="576064" cy="398013"/>
          </a:xfrm>
          <a:prstGeom prst="rect">
            <a:avLst/>
          </a:prstGeom>
          <a:noFill/>
        </p:spPr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98%</a:t>
            </a: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3282235" y="1649185"/>
            <a:ext cx="525474" cy="42607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52%</a:t>
            </a:r>
          </a:p>
        </p:txBody>
      </p:sp>
    </p:spTree>
    <p:extLst>
      <p:ext uri="{BB962C8B-B14F-4D97-AF65-F5344CB8AC3E}">
        <p14:creationId xmlns:p14="http://schemas.microsoft.com/office/powerpoint/2010/main" val="24312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45043</TotalTime>
  <Words>188</Words>
  <Application>Microsoft Office PowerPoint</Application>
  <PresentationFormat>Произвольный</PresentationFormat>
  <Paragraphs>71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Present_FNS2012_A4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Подлесных Мария Михайловна</dc:creator>
  <cp:lastModifiedBy>Алексеева Екатерина Сергеевна</cp:lastModifiedBy>
  <cp:revision>520</cp:revision>
  <cp:lastPrinted>2018-05-25T10:19:02Z</cp:lastPrinted>
  <dcterms:created xsi:type="dcterms:W3CDTF">2013-03-01T11:19:43Z</dcterms:created>
  <dcterms:modified xsi:type="dcterms:W3CDTF">2018-05-25T10:21:12Z</dcterms:modified>
</cp:coreProperties>
</file>